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CD975"/>
          </a:solidFill>
          <a:ln w="12700">
            <a:solidFill>
              <a:srgbClr val="BCD97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37744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KLOZERS  ·  SALES PLAN TEMPLATE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6547104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© 2026 Klozers Ltd. All rights reserved.  ·  KLOZERS.COM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237744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4A4D44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5C7A17"/>
          </a:solidFill>
          <a:ln w="12700">
            <a:solidFill>
              <a:srgbClr val="5C7A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47104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A7AB9E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© 2026 Klozers Ltd. All rights reserved.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A7AB9E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237744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4A4D44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kdeck/ppt/media/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502920"/>
            <a:ext cx="3794760" cy="685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BCD975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SALES PLANNING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58368" y="2212848"/>
            <a:ext cx="6858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F4F5F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Sales Plan</a:t>
            </a:r>
            <a:endParaRPr lang="en-US" sz="4200" dirty="0"/>
          </a:p>
          <a:p>
            <a:pPr algn="l" indent="0" marL="0">
              <a:buNone/>
            </a:pPr>
            <a:r>
              <a:rPr lang="en-US" sz="4200" b="1" dirty="0">
                <a:solidFill>
                  <a:srgbClr val="F4F5F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Template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685800" y="3913632"/>
            <a:ext cx="7498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D9DDD1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Turn a revenue target into a practical 90-day sales plan with priorities, actions, owners and measures.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A7AB9E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8368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00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1234440" y="53035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How to use this template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234440" y="1060704"/>
            <a:ext cx="10058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Complete the sections in order. Use your own commercial data, conversion rates and assumptions.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371600" y="16916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Set the target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657600" y="16916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Define the revenue outcome and the gap you need to close.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256032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71600" y="2560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Choose the sources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657600" y="256032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Decide where the revenue will come from.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1520" y="342900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71600" y="34290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Do the maths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57600" y="342900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Work backwards from revenue to the activity required.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31520" y="42976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71600" y="42976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Choose the priorities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57600" y="429768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Define the customers, markets and routes to market.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" y="516636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71600" y="51663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000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Commit the actions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657600" y="516636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Assign owners, dates and measures for the next 90 days.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31520" y="6080760"/>
            <a:ext cx="10698480" cy="320040"/>
          </a:xfrm>
          <a:prstGeom prst="roundRect">
            <a:avLst>
              <a:gd name="adj" fmla="val 14286"/>
            </a:avLst>
          </a:prstGeom>
          <a:solidFill>
            <a:srgbClr val="E5ECD2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32688" y="6519672"/>
            <a:ext cx="10296144" cy="-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Do not use generic benchmarks where your own data exists. Record assumptions where data is incomplete.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237744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4A4D44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8368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01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1234440" y="53035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Revenue target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234440" y="1060704"/>
            <a:ext cx="10058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Start with the commercial outcome. Separate what is already expected from the additional revenue the plan must create.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Planning period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274320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0574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77A7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e.g. Q1 2027 or Jan–Dec 2027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703320" y="16916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Total revenue target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703320" y="1965960"/>
            <a:ext cx="274320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840480" y="20574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77A7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£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675120" y="16916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Revenue already expected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675120" y="1965960"/>
            <a:ext cx="274320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12280" y="20574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77A7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£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9646920" y="1691640"/>
            <a:ext cx="1783080" cy="1005840"/>
          </a:xfrm>
          <a:prstGeom prst="roundRect">
            <a:avLst>
              <a:gd name="adj" fmla="val 4545"/>
            </a:avLst>
          </a:prstGeom>
          <a:solidFill>
            <a:srgbClr val="E5ECD2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48088" y="1819656"/>
            <a:ext cx="1380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Revenue gap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848088" y="2130552"/>
            <a:ext cx="1380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Target minus revenue already expected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31520" y="2971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Break the target into components you can manage.</a:t>
            </a:r>
            <a:endParaRPr lang="en-US" sz="1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3474720"/>
          <a:ext cx="10698480" cy="2103120"/>
        </p:xfrm>
        <a:graphic>
          <a:graphicData uri="http://schemas.openxmlformats.org/drawingml/2006/table">
            <a:tbl>
              <a:tblPr/>
              <a:tblGrid>
                <a:gridCol w="2743200"/>
                <a:gridCol w="1828800"/>
                <a:gridCol w="1828800"/>
                <a:gridCol w="1828800"/>
                <a:gridCol w="24688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Revenue component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Current baseline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Target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Gap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Owner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Existing customers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New customers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Products / services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Territories / markets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237744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4A4D44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8368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02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1234440" y="53035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Revenue sources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234440" y="1060704"/>
            <a:ext cx="10058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Decide where growth will come from before choosing sales activity.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31520" y="1737360"/>
            <a:ext cx="324612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32688" y="1865376"/>
            <a:ext cx="28437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Existing customers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32688" y="2176272"/>
            <a:ext cx="2843784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Retention, renewal, cross-sell and upsell.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89120" y="1737360"/>
            <a:ext cx="324612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90288" y="1865376"/>
            <a:ext cx="28437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New customers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90288" y="2176272"/>
            <a:ext cx="2843784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New-logo revenue from defined target accounts or segments.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24612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47888" y="1865376"/>
            <a:ext cx="28437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Products / services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247888" y="2176272"/>
            <a:ext cx="2843784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Growth from current or new offers.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31520" y="3703320"/>
            <a:ext cx="3246120" cy="16002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32688" y="3831336"/>
            <a:ext cx="28437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Territories / markets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32688" y="4142232"/>
            <a:ext cx="2843784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Growth from geographic or vertical expansion.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389120" y="3703320"/>
            <a:ext cx="3246120" cy="1600200"/>
          </a:xfrm>
          <a:prstGeom prst="roundRect">
            <a:avLst>
              <a:gd name="adj" fmla="val 2857"/>
            </a:avLst>
          </a:prstGeom>
          <a:solidFill>
            <a:srgbClr val="E5ECD2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0288" y="3831336"/>
            <a:ext cx="28437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Partners / channels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90288" y="4142232"/>
            <a:ext cx="2843784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Revenue created through indirect routes to market.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046720" y="3703320"/>
            <a:ext cx="3246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Primary growth source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8046720" y="3977640"/>
            <a:ext cx="324612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83880" y="40690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77A7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What will contribute most?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8046720" y="4800600"/>
            <a:ext cx="3246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Reason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046720" y="5074920"/>
            <a:ext cx="324612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83880" y="516636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77A7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What evidence supports this choice?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237744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4A4D44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8368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1234440" y="53035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Revenue maths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234440" y="1060704"/>
            <a:ext cx="10058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Work backwards from the revenue gap. Use your own average deal values and conversion rates.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31520" y="1572768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43000" y="157276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Revenue gap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74920" y="1527048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£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074920" y="1801368"/>
            <a:ext cx="1965960" cy="3291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9456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B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143000" y="219456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Average deal value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74920" y="2148840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£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074920" y="2423160"/>
            <a:ext cx="1965960" cy="3291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2816352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143000" y="281635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Wins required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074920" y="2770632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A ÷ B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074920" y="3044952"/>
            <a:ext cx="1965960" cy="3291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0" y="281635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A ÷ B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31520" y="3438144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D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143000" y="3438144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Win rate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074920" y="3392424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%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074920" y="3666744"/>
            <a:ext cx="1965960" cy="3291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0" y="343814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%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31520" y="4059936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E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43000" y="4059936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Qualified opportunities required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074920" y="4014216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 ÷ D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074920" y="4288536"/>
            <a:ext cx="1965960" cy="3291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0" y="4059936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 ÷ D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31520" y="4681728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F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143000" y="468172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Qualification rate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074920" y="4636008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%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5074920" y="4910328"/>
            <a:ext cx="1965960" cy="3291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315200" y="468172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%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31520" y="530352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G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1143000" y="530352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Initial opportunities / leads required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5074920" y="5257800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E ÷ F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074920" y="5532120"/>
            <a:ext cx="1965960" cy="3291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15200" y="530352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E ÷ F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8961120" y="1737360"/>
            <a:ext cx="2286000" cy="1874520"/>
          </a:xfrm>
          <a:prstGeom prst="roundRect">
            <a:avLst>
              <a:gd name="adj" fmla="val 2439"/>
            </a:avLst>
          </a:prstGeom>
          <a:solidFill>
            <a:srgbClr val="E5ECD2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162288" y="186537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Assumptions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9162288" y="2176272"/>
            <a:ext cx="1883664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Record the source and period for every conversion rate used. If the data is weak, label it as an assumption.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8961120" y="3931920"/>
            <a:ext cx="2286000" cy="150876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9162288" y="4059936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Capacity check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9162288" y="4370832"/>
            <a:ext cx="1883664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Can the team create and progress this volume of opportunities in the planning period?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237744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4A4D44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8368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04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1234440" y="53035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Priority customers and markets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234440" y="1060704"/>
            <a:ext cx="10058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Choose where the team will focus. Avoid a target market so broad that it cannot guide action.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691640"/>
          <a:ext cx="10698480" cy="2880360"/>
        </p:xfrm>
        <a:graphic>
          <a:graphicData uri="http://schemas.openxmlformats.org/drawingml/2006/table">
            <a:tbl>
              <a:tblPr/>
              <a:tblGrid>
                <a:gridCol w="731520"/>
                <a:gridCol w="2834640"/>
                <a:gridCol w="2743200"/>
                <a:gridCol w="2468880"/>
                <a:gridCol w="1920240"/>
              </a:tblGrid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Priority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Customer / segment / market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Why this matters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Evidence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Owner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1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2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3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4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5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731520" y="5074920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Who is explicitly outside the plan?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" y="5349240"/>
            <a:ext cx="507492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8680" y="544068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77A7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Customers, segments or markets you will not prioritise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6080760" y="5074920"/>
            <a:ext cx="5349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What would make you change these priorities?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080760" y="5349240"/>
            <a:ext cx="53492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17920" y="5440680"/>
            <a:ext cx="5074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77A7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Define the evidence or trigger in advance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237744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4A4D44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8368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05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1234440" y="53035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Routes to market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234440" y="1060704"/>
            <a:ext cx="10058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Match each priority to the route that can reach it effectively.</a:t>
            </a:r>
            <a:endParaRPr lang="en-US" sz="13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645920"/>
          <a:ext cx="10698480" cy="3383280"/>
        </p:xfrm>
        <a:graphic>
          <a:graphicData uri="http://schemas.openxmlformats.org/drawingml/2006/table">
            <a:tbl>
              <a:tblPr/>
              <a:tblGrid>
                <a:gridCol w="2560320"/>
                <a:gridCol w="2286000"/>
                <a:gridCol w="1828800"/>
                <a:gridCol w="2468880"/>
                <a:gridCol w="1554480"/>
              </a:tblGrid>
              <a:tr h="5638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Priority customer / market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Route to market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Sales role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Marketing / partner support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Primary measure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31520" y="5349240"/>
            <a:ext cx="10698480" cy="566928"/>
          </a:xfrm>
          <a:prstGeom prst="roundRect">
            <a:avLst>
              <a:gd name="adj" fmla="val 8065"/>
            </a:avLst>
          </a:prstGeom>
          <a:solidFill>
            <a:srgbClr val="E5ECD2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32688" y="5788152"/>
            <a:ext cx="10296144" cy="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algn="l"/>
          </a:lstStyle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Examples may include inbound, outbound, account-based activity, partners, events or customer expansion. Choose routes because they fit the target and economics, not because the channel is fashionable.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237744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4A4D44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8368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06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1234440" y="53035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Sales actions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234440" y="1060704"/>
            <a:ext cx="10058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Translate the choices above into specific activity. Every action needs an owner and a measure.</a:t>
            </a: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645920"/>
          <a:ext cx="10698480" cy="3886200"/>
        </p:xfrm>
        <a:graphic>
          <a:graphicData uri="http://schemas.openxmlformats.org/drawingml/2006/table">
            <a:tbl>
              <a:tblPr/>
              <a:tblGrid>
                <a:gridCol w="914400"/>
                <a:gridCol w="2926080"/>
                <a:gridCol w="1371600"/>
                <a:gridCol w="1371600"/>
                <a:gridCol w="2011680"/>
                <a:gridCol w="2103120"/>
              </a:tblGrid>
              <a:tr h="55517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Priority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Action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Owner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Due date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Leading measure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Expected outcome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517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517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517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517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517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517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31520" y="5806440"/>
            <a:ext cx="10698480" cy="384048"/>
          </a:xfrm>
          <a:prstGeom prst="roundRect">
            <a:avLst>
              <a:gd name="adj" fmla="val 11905"/>
            </a:avLst>
          </a:prstGeom>
          <a:solidFill>
            <a:srgbClr val="E5ECD2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32688" y="6245352"/>
            <a:ext cx="10296144" cy="-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Write actions as observable commitments. “Improve prospecting” is not an action. “Build and work the agreed target-account list” is.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237744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4A4D44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8368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07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1234440" y="53035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Capacity check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234440" y="1060704"/>
            <a:ext cx="10058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A plan that only adds work is not a plan. Decide what the team will start, continue and stop.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31520" y="1737360"/>
            <a:ext cx="3246120" cy="3566160"/>
          </a:xfrm>
          <a:prstGeom prst="roundRect">
            <a:avLst>
              <a:gd name="adj" fmla="val 1408"/>
            </a:avLst>
          </a:prstGeom>
          <a:solidFill>
            <a:srgbClr val="E5ECD2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32688" y="1865376"/>
            <a:ext cx="28437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START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32688" y="2176272"/>
            <a:ext cx="2843784" cy="2999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What new activity is required?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1. __________________________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2. __________________________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3. __________________________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89120" y="1737360"/>
            <a:ext cx="3246120" cy="3566160"/>
          </a:xfrm>
          <a:prstGeom prst="roundRect">
            <a:avLst>
              <a:gd name="adj" fmla="val 1408"/>
            </a:avLst>
          </a:prstGeom>
          <a:solidFill>
            <a:srgbClr val="FFFFFF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90288" y="1865376"/>
            <a:ext cx="28437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CONTINUE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90288" y="2176272"/>
            <a:ext cx="2843784" cy="2999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What is already working and must be protected?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1. __________________________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2. __________________________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3. __________________________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246120" cy="3566160"/>
          </a:xfrm>
          <a:prstGeom prst="roundRect">
            <a:avLst>
              <a:gd name="adj" fmla="val 1408"/>
            </a:avLst>
          </a:prstGeom>
          <a:solidFill>
            <a:srgbClr val="F0F0F0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47888" y="1865376"/>
            <a:ext cx="28437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STOP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247888" y="2176272"/>
            <a:ext cx="2843784" cy="2999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What will release time or budget?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1. __________________________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2. __________________________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3. __________________________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20" y="5577840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Capacity risk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731520" y="5852160"/>
            <a:ext cx="507492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594360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77A7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What could prevent execution?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080760" y="557784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Decision required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080760" y="5852160"/>
            <a:ext cx="521208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594360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77A7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What must leadership approve, remove or resource?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237744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4A4D44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8368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08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1234440" y="53035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90-day execution plan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234440" y="1060704"/>
            <a:ext cx="10058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Convert the annual or quarterly plan into a short operating cycle that can be reviewed and adjusted.</a:t>
            </a:r>
            <a:endParaRPr lang="en-US" sz="13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600200"/>
          <a:ext cx="10698480" cy="4251960"/>
        </p:xfrm>
        <a:graphic>
          <a:graphicData uri="http://schemas.openxmlformats.org/drawingml/2006/table">
            <a:tbl>
              <a:tblPr/>
              <a:tblGrid>
                <a:gridCol w="914400"/>
                <a:gridCol w="3200400"/>
                <a:gridCol w="1463040"/>
                <a:gridCol w="1371600"/>
                <a:gridCol w="2377440"/>
                <a:gridCol w="1371600"/>
              </a:tblGrid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Priority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Action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Owner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Due date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Measure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Status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31520" y="5989320"/>
            <a:ext cx="10698480" cy="256032"/>
          </a:xfrm>
          <a:prstGeom prst="roundRect">
            <a:avLst>
              <a:gd name="adj" fmla="val 17857"/>
            </a:avLst>
          </a:prstGeom>
          <a:solidFill>
            <a:srgbClr val="E5ECD2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32688" y="6428232"/>
            <a:ext cx="10296144" cy="-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Review progress regularly. Change the plan when evidence changes, not simply because execution is uncomfortable.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237744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4A4D44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8368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09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1234440" y="53035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Sales measures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234440" y="1060704"/>
            <a:ext cx="10058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Track both leading indicators that can influence the result and lagging indicators that confirm the result.</a:t>
            </a:r>
            <a:endParaRPr lang="en-US" sz="13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691640"/>
          <a:ext cx="5074920" cy="3566160"/>
        </p:xfrm>
        <a:graphic>
          <a:graphicData uri="http://schemas.openxmlformats.org/drawingml/2006/table">
            <a:tbl>
              <a:tblPr/>
              <a:tblGrid>
                <a:gridCol w="2194560"/>
                <a:gridCol w="914400"/>
                <a:gridCol w="1005840"/>
                <a:gridCol w="960120"/>
              </a:tblGrid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Leading indicator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Target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Frequency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Owner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80760" y="1691640"/>
          <a:ext cx="5074920" cy="3566160"/>
        </p:xfrm>
        <a:graphic>
          <a:graphicData uri="http://schemas.openxmlformats.org/drawingml/2006/table">
            <a:tbl>
              <a:tblPr/>
              <a:tblGrid>
                <a:gridCol w="2194560"/>
                <a:gridCol w="914400"/>
                <a:gridCol w="1005840"/>
                <a:gridCol w="960120"/>
              </a:tblGrid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Lagging indicator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Target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Frequency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Owner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731520" y="5623560"/>
            <a:ext cx="10424160" cy="502920"/>
          </a:xfrm>
          <a:prstGeom prst="roundRect">
            <a:avLst>
              <a:gd name="adj" fmla="val 9091"/>
            </a:avLst>
          </a:prstGeom>
          <a:solidFill>
            <a:srgbClr val="E5ECD2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932688" y="6062472"/>
            <a:ext cx="10021824" cy="-64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Prefer measures already captured in existing systems. Measurement should help the team act earlier, not create administration for its own sake.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237744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4A4D44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8368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10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1234440" y="53035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000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30 / 60 / 90-day review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234440" y="1060704"/>
            <a:ext cx="10058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Use evidence from execution to decide what to continue, change or stop.</a:t>
            </a:r>
            <a:endParaRPr lang="en-US" sz="13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600200"/>
          <a:ext cx="10698480" cy="3383280"/>
        </p:xfrm>
        <a:graphic>
          <a:graphicData uri="http://schemas.openxmlformats.org/drawingml/2006/table">
            <a:tbl>
              <a:tblPr/>
              <a:tblGrid>
                <a:gridCol w="1188720"/>
                <a:gridCol w="2743200"/>
                <a:gridCol w="2377440"/>
                <a:gridCol w="3017520"/>
                <a:gridCol w="1371600"/>
              </a:tblGrid>
              <a:tr h="8458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Review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What happened?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What changed?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What will we do next?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Owner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458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30 days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458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60 days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458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11310"/>
                          </a:solidFill>
                          <a:latin typeface="Satoshi" pitchFamily="34" charset="0"/>
                          <a:ea typeface="Satoshi" pitchFamily="34" charset="-122"/>
                          <a:cs typeface="Satoshi" pitchFamily="34" charset="-120"/>
                        </a:rPr>
                        <a:t>90 days</a:t>
                      </a: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Satoshi" charset="0"/>
                        <a:ea typeface="Satoshi" charset="0"/>
                        <a:cs typeface="Satoshi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731520" y="525780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D44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Decision log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" y="5532120"/>
            <a:ext cx="1069848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8C9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8680" y="562356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77A73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Record material changes to targets, priorities, routes to market, resources or measures and why they changed.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237744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4A4D44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kdeck/ppt/media/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594360"/>
            <a:ext cx="3474720" cy="6217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3232" y="1920240"/>
            <a:ext cx="7680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4F5F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Need help turning the plan</a:t>
            </a:r>
            <a:endParaRPr lang="en-US" sz="3400" dirty="0"/>
          </a:p>
          <a:p>
            <a:pPr algn="l" indent="0" marL="0">
              <a:buNone/>
            </a:pPr>
            <a:r>
              <a:rPr lang="en-US" sz="3400" b="1" dirty="0">
                <a:solidFill>
                  <a:srgbClr val="F4F5F0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into execution?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379476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BCD975"/>
                </a:solidFill>
                <a:latin typeface="Clash Display" pitchFamily="34" charset="0"/>
                <a:ea typeface="Clash Display" pitchFamily="34" charset="-122"/>
                <a:cs typeface="Clash Display" pitchFamily="34" charset="-120"/>
              </a:rPr>
              <a:t>Book a free consultation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31520" y="4343400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9DDD1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klozers.com/book-a-call/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8046720" y="1828800"/>
            <a:ext cx="3200400" cy="2926080"/>
          </a:xfrm>
          <a:prstGeom prst="roundRect">
            <a:avLst>
              <a:gd name="adj" fmla="val 1563"/>
            </a:avLst>
          </a:prstGeom>
          <a:solidFill>
            <a:srgbClr val="E5ECD2"/>
          </a:solidFill>
          <a:ln w="12700">
            <a:solidFill>
              <a:srgbClr val="D8D8D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47888" y="1956816"/>
            <a:ext cx="2798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C7A17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Use this template to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8247888" y="2267712"/>
            <a:ext cx="2798064" cy="2359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• make the revenue target explicit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• choose where growth will come from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• test the activity maths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• assign actions and ownership</a:t>
            </a:r>
            <a:endParaRPr lang="en-US" sz="1100" dirty="0"/>
          </a:p>
          <a:p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11310"/>
                </a:solidFill>
                <a:latin typeface="Satoshi" pitchFamily="34" charset="0"/>
                <a:ea typeface="Satoshi" pitchFamily="34" charset="-122"/>
                <a:cs typeface="Satoshi" pitchFamily="34" charset="-120"/>
              </a:rPr>
              <a:t>• review progress every 30 days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A7AB9E"/>
                </a:solidFill>
                <a:latin typeface="Satoshi"/>
                <a:ea typeface="Satoshi"/>
                <a:cs typeface="Satosh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lash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atosh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Klozers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Plan Template</dc:title>
  <dc:subject>Sales Plan Template</dc:subject>
  <dc:creator>Klozers</dc:creator>
  <cp:lastModifiedBy>Klozers</cp:lastModifiedBy>
  <cp:revision>1</cp:revision>
  <dcterms:created xsi:type="dcterms:W3CDTF">2026-09-14T21:02:18Z</dcterms:created>
  <dcterms:modified xsi:type="dcterms:W3CDTF">2026-09-14T21:02:18Z</dcterms:modified>
</cp:coreProperties>
</file>